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avi" ContentType="video/x-msvide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1" r:id="rId6"/>
    <p:sldId id="288" r:id="rId7"/>
    <p:sldId id="302" r:id="rId8"/>
    <p:sldId id="262" r:id="rId9"/>
    <p:sldId id="303" r:id="rId10"/>
    <p:sldId id="295" r:id="rId11"/>
    <p:sldId id="294" r:id="rId12"/>
    <p:sldId id="263" r:id="rId13"/>
    <p:sldId id="264" r:id="rId14"/>
    <p:sldId id="287" r:id="rId15"/>
    <p:sldId id="279" r:id="rId16"/>
    <p:sldId id="304" r:id="rId17"/>
    <p:sldId id="305" r:id="rId18"/>
    <p:sldId id="280" r:id="rId19"/>
    <p:sldId id="292" r:id="rId20"/>
    <p:sldId id="286" r:id="rId2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DBE3"/>
    <a:srgbClr val="FCC4D1"/>
    <a:srgbClr val="9108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48" d="100"/>
          <a:sy n="48" d="100"/>
        </p:scale>
        <p:origin x="221" y="79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DAA4D4-D2F2-4570-916E-16FADF4E7957}" type="datetimeFigureOut">
              <a:rPr lang="ru-RU" smtClean="0"/>
              <a:t>23.12.2025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D63D94-03C3-45BD-9BD3-D0D27390A47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584866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337214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711852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121074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273732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551443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552888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FEBD0-275C-4FD8-AEB4-456E96E1406D}" type="datetimeFigureOut">
              <a:rPr lang="ru-RU" smtClean="0"/>
              <a:t>23.12.2025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CA5B6-0CAA-4272-9FE0-56810227D1D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60591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FEBD0-275C-4FD8-AEB4-456E96E1406D}" type="datetimeFigureOut">
              <a:rPr lang="ru-RU" smtClean="0"/>
              <a:t>23.12.2025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CA5B6-0CAA-4272-9FE0-56810227D1D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878323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FEBD0-275C-4FD8-AEB4-456E96E1406D}" type="datetimeFigureOut">
              <a:rPr lang="ru-RU" smtClean="0"/>
              <a:t>23.12.2025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CA5B6-0CAA-4272-9FE0-56810227D1D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510326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FEBD0-275C-4FD8-AEB4-456E96E1406D}" type="datetimeFigureOut">
              <a:rPr lang="ru-RU" smtClean="0"/>
              <a:t>23.12.2025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CA5B6-0CAA-4272-9FE0-56810227D1D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595248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FEBD0-275C-4FD8-AEB4-456E96E1406D}" type="datetimeFigureOut">
              <a:rPr lang="ru-RU" smtClean="0"/>
              <a:t>23.12.2025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CA5B6-0CAA-4272-9FE0-56810227D1D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064179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FEBD0-275C-4FD8-AEB4-456E96E1406D}" type="datetimeFigureOut">
              <a:rPr lang="ru-RU" smtClean="0"/>
              <a:t>23.12.2025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CA5B6-0CAA-4272-9FE0-56810227D1D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225353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FEBD0-275C-4FD8-AEB4-456E96E1406D}" type="datetimeFigureOut">
              <a:rPr lang="ru-RU" smtClean="0"/>
              <a:t>23.12.2025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CA5B6-0CAA-4272-9FE0-56810227D1D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558161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FEBD0-275C-4FD8-AEB4-456E96E1406D}" type="datetimeFigureOut">
              <a:rPr lang="ru-RU" smtClean="0"/>
              <a:t>23.12.2025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CA5B6-0CAA-4272-9FE0-56810227D1D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992429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FEBD0-275C-4FD8-AEB4-456E96E1406D}" type="datetimeFigureOut">
              <a:rPr lang="ru-RU" smtClean="0"/>
              <a:t>23.12.2025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CA5B6-0CAA-4272-9FE0-56810227D1D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762691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FEBD0-275C-4FD8-AEB4-456E96E1406D}" type="datetimeFigureOut">
              <a:rPr lang="ru-RU" smtClean="0"/>
              <a:t>23.12.2025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CA5B6-0CAA-4272-9FE0-56810227D1D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816461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FEBD0-275C-4FD8-AEB4-456E96E1406D}" type="datetimeFigureOut">
              <a:rPr lang="ru-RU" smtClean="0"/>
              <a:t>23.12.2025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CA5B6-0CAA-4272-9FE0-56810227D1D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83254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FFEBD0-275C-4FD8-AEB4-456E96E1406D}" type="datetimeFigureOut">
              <a:rPr lang="ru-RU" smtClean="0"/>
              <a:t>23.12.2025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ACA5B6-0CAA-4272-9FE0-56810227D1D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420909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6" Type="http://schemas.openxmlformats.org/officeDocument/2006/relationships/image" Target="../media/image15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downloader.disk.yandex.ru/preview/acdef5f48296901e99e3f6cb3fbbc95f684e75757d15c7fbb44162b9474df628/6626cbb5/ii7Tadahorx1ZQosHjH9R4OxOrfaLJ7sMgwlPGopPY74VVHzv1ZkPO5cv0xEeuMYuUQ7WCD3cIDGD9ihI2sJTw%3D%3D?uid=0&amp;filename=logo_red-white.png&amp;disposition=inline&amp;hash=&amp;limit=0&amp;content_type=image%2Fpng&amp;owner_uid=0&amp;tknv=v2&amp;size=1841x89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1930" y="-251060"/>
            <a:ext cx="2380587" cy="2380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84;p1"/>
          <p:cNvSpPr txBox="1">
            <a:spLocks noGrp="1"/>
          </p:cNvSpPr>
          <p:nvPr>
            <p:ph type="ctrTitle"/>
          </p:nvPr>
        </p:nvSpPr>
        <p:spPr>
          <a:xfrm>
            <a:off x="1940173" y="1029510"/>
            <a:ext cx="8315880" cy="609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lang="ru-RU" sz="3200" b="1" u="sng" dirty="0" smtClean="0">
                <a:latin typeface="Calibri"/>
                <a:ea typeface="Calibri"/>
                <a:cs typeface="Calibri"/>
                <a:sym typeface="Calibri"/>
              </a:rPr>
              <a:t>Научно исследовательская работа: </a:t>
            </a:r>
            <a:endParaRPr sz="3200" u="sng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85;p1"/>
          <p:cNvSpPr txBox="1">
            <a:spLocks noGrp="1"/>
          </p:cNvSpPr>
          <p:nvPr>
            <p:ph type="subTitle" idx="1"/>
          </p:nvPr>
        </p:nvSpPr>
        <p:spPr>
          <a:xfrm>
            <a:off x="398610" y="4791714"/>
            <a:ext cx="9162371" cy="16896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rPr lang="ru-RU" sz="2200" dirty="0"/>
              <a:t>Исполнитель: студент группы   </a:t>
            </a:r>
            <a:r>
              <a:rPr lang="ru-RU" sz="2200" dirty="0" smtClean="0"/>
              <a:t>ПМИ </a:t>
            </a:r>
            <a:r>
              <a:rPr lang="en-US" sz="2200" dirty="0"/>
              <a:t>2</a:t>
            </a:r>
            <a:r>
              <a:rPr lang="ru-RU" sz="2200" dirty="0" smtClean="0"/>
              <a:t> </a:t>
            </a:r>
            <a:r>
              <a:rPr lang="ru-RU" sz="2200" dirty="0"/>
              <a:t>курса </a:t>
            </a:r>
            <a:r>
              <a:rPr lang="ru-RU" sz="2200" dirty="0" smtClean="0"/>
              <a:t>физико-математического института  </a:t>
            </a:r>
            <a:r>
              <a:rPr lang="ru-RU" sz="2200" dirty="0"/>
              <a:t>Санников Юрий Владиславович</a:t>
            </a:r>
            <a:endParaRPr dirty="0"/>
          </a:p>
          <a:p>
            <a:pPr lvl="0" algn="l">
              <a:buClr>
                <a:schemeClr val="dk1"/>
              </a:buClr>
              <a:buSzPts val="2200"/>
            </a:pPr>
            <a:r>
              <a:rPr lang="ru-RU" sz="2200" dirty="0" smtClean="0"/>
              <a:t>Руководитель</a:t>
            </a:r>
            <a:r>
              <a:rPr lang="ru-RU" sz="2200" dirty="0"/>
              <a:t>: </a:t>
            </a:r>
            <a:r>
              <a:rPr lang="ru-RU" sz="2200" dirty="0" smtClean="0"/>
              <a:t>директор </a:t>
            </a:r>
            <a:r>
              <a:rPr lang="ru-RU" sz="2200" dirty="0"/>
              <a:t>института, доктор физико-математических наук, доцент Марина Александровна </a:t>
            </a:r>
            <a:r>
              <a:rPr lang="ru-RU" sz="2200" dirty="0" err="1"/>
              <a:t>Барулина</a:t>
            </a:r>
            <a:endParaRPr sz="2200" dirty="0"/>
          </a:p>
        </p:txBody>
      </p:sp>
      <p:sp>
        <p:nvSpPr>
          <p:cNvPr id="7" name="Google Shape;89;p1"/>
          <p:cNvSpPr/>
          <p:nvPr/>
        </p:nvSpPr>
        <p:spPr>
          <a:xfrm>
            <a:off x="9765792" y="6249618"/>
            <a:ext cx="193151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Пермь </a:t>
            </a:r>
            <a:r>
              <a:rPr lang="ru-RU" sz="18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2025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Заголовок 1"/>
          <p:cNvSpPr txBox="1">
            <a:spLocks/>
          </p:cNvSpPr>
          <p:nvPr/>
        </p:nvSpPr>
        <p:spPr>
          <a:xfrm>
            <a:off x="868680" y="1815317"/>
            <a:ext cx="10634472" cy="248845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600" b="1" dirty="0">
                <a:latin typeface="+mn-lt"/>
              </a:rPr>
              <a:t>СВЕТОФОР, ОПРЕДЕЛЯЮЩИЙ ЗАГРУЖЕННОСТЬ ПОТОКА АВТОМОБИЛЕЙ И ПЕШЕХОДОВ С ПОМОЩЬЮ КОМПЬЮТЕРНОГО ЗРЕНИЯ, ДЛЯ АВТОМАТИЧЕСКОГО ПЕРЕКЛЮЧЕНИЯ СИГНАЛОВ</a:t>
            </a:r>
            <a:endParaRPr lang="ru-RU" sz="2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89247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66750" y="384178"/>
            <a:ext cx="14401800" cy="933450"/>
          </a:xfrm>
          <a:prstGeom prst="rect">
            <a:avLst/>
          </a:prstGeom>
        </p:spPr>
      </p:pic>
      <p:sp>
        <p:nvSpPr>
          <p:cNvPr id="5" name="Google Shape;118;p5"/>
          <p:cNvSpPr txBox="1">
            <a:spLocks noGrp="1"/>
          </p:cNvSpPr>
          <p:nvPr>
            <p:ph type="title"/>
          </p:nvPr>
        </p:nvSpPr>
        <p:spPr>
          <a:xfrm>
            <a:off x="787400" y="161929"/>
            <a:ext cx="11051673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buSzPts val="4000"/>
            </a:pPr>
            <a:r>
              <a:rPr lang="ru-RU" sz="3600" b="1" dirty="0" smtClean="0">
                <a:solidFill>
                  <a:schemeClr val="bg1"/>
                </a:solidFill>
              </a:rPr>
              <a:t>Выбор среды разработки</a:t>
            </a:r>
            <a:endParaRPr sz="3600" b="1" dirty="0">
              <a:solidFill>
                <a:schemeClr val="bg1"/>
              </a:solidFill>
              <a:sym typeface="Calibri"/>
            </a:endParaRPr>
          </a:p>
        </p:txBody>
      </p:sp>
      <p:sp>
        <p:nvSpPr>
          <p:cNvPr id="6" name="Google Shape;119;p5"/>
          <p:cNvSpPr txBox="1">
            <a:spLocks/>
          </p:cNvSpPr>
          <p:nvPr/>
        </p:nvSpPr>
        <p:spPr>
          <a:xfrm>
            <a:off x="838200" y="1590342"/>
            <a:ext cx="10515600" cy="170986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35000" indent="-457200" algn="just">
              <a:spcBef>
                <a:spcPts val="0"/>
              </a:spcBef>
              <a:buSzPts val="2800"/>
            </a:pPr>
            <a:r>
              <a:rPr lang="ru-RU" dirty="0"/>
              <a:t>В</a:t>
            </a:r>
            <a:r>
              <a:rPr lang="ru-RU" dirty="0" smtClean="0"/>
              <a:t>место </a:t>
            </a:r>
            <a:r>
              <a:rPr lang="ru-RU" dirty="0"/>
              <a:t>среды разработки </a:t>
            </a:r>
            <a:r>
              <a:rPr lang="en-US" dirty="0"/>
              <a:t>Jupiter Lab</a:t>
            </a:r>
            <a:r>
              <a:rPr lang="ru-RU" dirty="0"/>
              <a:t> было решено использовать </a:t>
            </a:r>
            <a:r>
              <a:rPr lang="en-US" dirty="0"/>
              <a:t>Google </a:t>
            </a:r>
            <a:r>
              <a:rPr lang="en-US" dirty="0" err="1" smtClean="0"/>
              <a:t>Colab</a:t>
            </a:r>
            <a:r>
              <a:rPr lang="en-US" dirty="0" smtClean="0"/>
              <a:t>, </a:t>
            </a:r>
            <a:r>
              <a:rPr lang="ru-RU" dirty="0" smtClean="0"/>
              <a:t>а в качестве модели для сегментации использовалась модель </a:t>
            </a:r>
            <a:r>
              <a:rPr lang="en-US" dirty="0" smtClean="0"/>
              <a:t>Yolo11l-seg</a:t>
            </a:r>
            <a:endParaRPr lang="ru-RU" dirty="0"/>
          </a:p>
        </p:txBody>
      </p:sp>
      <p:sp>
        <p:nvSpPr>
          <p:cNvPr id="10" name="Google Shape;240;p17"/>
          <p:cNvSpPr txBox="1"/>
          <p:nvPr/>
        </p:nvSpPr>
        <p:spPr>
          <a:xfrm>
            <a:off x="474655" y="6268720"/>
            <a:ext cx="106153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r>
            <a:r>
              <a:rPr lang="ru-RU" sz="18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/20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50" name="Picture 2" descr="Picture background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423" y="4456005"/>
            <a:ext cx="3795370" cy="2337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Picture background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8355" y="4931911"/>
            <a:ext cx="1444303" cy="1585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Ultralytics Snippets - Visual Studio Marketplac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8490" y="4810892"/>
            <a:ext cx="1706141" cy="1706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3894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66750" y="384178"/>
            <a:ext cx="14401800" cy="933450"/>
          </a:xfrm>
          <a:prstGeom prst="rect">
            <a:avLst/>
          </a:prstGeom>
        </p:spPr>
      </p:pic>
      <p:sp>
        <p:nvSpPr>
          <p:cNvPr id="5" name="Google Shape;108;p4"/>
          <p:cNvSpPr txBox="1">
            <a:spLocks noGrp="1"/>
          </p:cNvSpPr>
          <p:nvPr>
            <p:ph type="title"/>
          </p:nvPr>
        </p:nvSpPr>
        <p:spPr>
          <a:xfrm>
            <a:off x="787401" y="16192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buSzPts val="4000"/>
            </a:pPr>
            <a:r>
              <a:rPr lang="ru-RU" sz="4000" b="1" dirty="0" smtClean="0">
                <a:solidFill>
                  <a:schemeClr val="bg1"/>
                </a:solidFill>
              </a:rPr>
              <a:t>Архитектура </a:t>
            </a:r>
            <a:r>
              <a:rPr lang="en-US" sz="4000" b="1" dirty="0" smtClean="0">
                <a:solidFill>
                  <a:schemeClr val="bg1"/>
                </a:solidFill>
              </a:rPr>
              <a:t>Yolo v11</a:t>
            </a:r>
            <a:endParaRPr lang="ru-RU" sz="4000" b="1" dirty="0">
              <a:solidFill>
                <a:schemeClr val="bg1"/>
              </a:solidFill>
            </a:endParaRPr>
          </a:p>
        </p:txBody>
      </p:sp>
      <p:sp>
        <p:nvSpPr>
          <p:cNvPr id="7" name="Google Shape;240;p17"/>
          <p:cNvSpPr txBox="1"/>
          <p:nvPr/>
        </p:nvSpPr>
        <p:spPr>
          <a:xfrm>
            <a:off x="474655" y="6268720"/>
            <a:ext cx="118040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r>
            <a:r>
              <a:rPr lang="ru-RU" sz="18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/20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2193592" y="5520862"/>
            <a:ext cx="32469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i="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Схема архитектуры </a:t>
            </a:r>
            <a:r>
              <a:rPr lang="en-US" i="1" dirty="0" smtClean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YOLO v11</a:t>
            </a:r>
            <a:r>
              <a:rPr lang="ru-RU" i="1" dirty="0" smtClean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ru-RU" dirty="0"/>
          </a:p>
        </p:txBody>
      </p:sp>
      <p:pic>
        <p:nvPicPr>
          <p:cNvPr id="8" name="Рисунок 7"/>
          <p:cNvPicPr/>
          <p:nvPr/>
        </p:nvPicPr>
        <p:blipFill>
          <a:blip r:embed="rId3"/>
          <a:stretch>
            <a:fillRect/>
          </a:stretch>
        </p:blipFill>
        <p:spPr>
          <a:xfrm>
            <a:off x="288757" y="1487492"/>
            <a:ext cx="7056650" cy="4024176"/>
          </a:xfrm>
          <a:prstGeom prst="rect">
            <a:avLst/>
          </a:prstGeom>
        </p:spPr>
      </p:pic>
      <p:pic>
        <p:nvPicPr>
          <p:cNvPr id="9" name="Рисунок 8"/>
          <p:cNvPicPr/>
          <p:nvPr/>
        </p:nvPicPr>
        <p:blipFill>
          <a:blip r:embed="rId4"/>
          <a:stretch>
            <a:fillRect/>
          </a:stretch>
        </p:blipFill>
        <p:spPr>
          <a:xfrm>
            <a:off x="8712836" y="2389257"/>
            <a:ext cx="2590165" cy="2819400"/>
          </a:xfrm>
          <a:prstGeom prst="rect">
            <a:avLst/>
          </a:prstGeom>
        </p:spPr>
      </p:pic>
      <p:sp>
        <p:nvSpPr>
          <p:cNvPr id="2" name="Прямоугольник 1"/>
          <p:cNvSpPr/>
          <p:nvPr/>
        </p:nvSpPr>
        <p:spPr>
          <a:xfrm>
            <a:off x="9180800" y="5378521"/>
            <a:ext cx="16542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Bottleneck </a:t>
            </a:r>
            <a:r>
              <a:rPr lang="ru-RU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слой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37721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66750" y="384178"/>
            <a:ext cx="14401800" cy="933450"/>
          </a:xfrm>
          <a:prstGeom prst="rect">
            <a:avLst/>
          </a:prstGeom>
        </p:spPr>
      </p:pic>
      <p:sp>
        <p:nvSpPr>
          <p:cNvPr id="5" name="Google Shape;128;p6"/>
          <p:cNvSpPr txBox="1">
            <a:spLocks noGrp="1"/>
          </p:cNvSpPr>
          <p:nvPr>
            <p:ph type="title"/>
          </p:nvPr>
        </p:nvSpPr>
        <p:spPr>
          <a:xfrm>
            <a:off x="787401" y="16192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buSzPts val="4000"/>
            </a:pPr>
            <a:r>
              <a:rPr lang="ru-RU" sz="4000" b="1" dirty="0">
                <a:solidFill>
                  <a:schemeClr val="bg1"/>
                </a:solidFill>
              </a:rPr>
              <a:t>Проектирование </a:t>
            </a:r>
            <a:r>
              <a:rPr lang="ru-RU" sz="4000" b="1" dirty="0" smtClean="0">
                <a:solidFill>
                  <a:schemeClr val="bg1"/>
                </a:solidFill>
              </a:rPr>
              <a:t>класса</a:t>
            </a:r>
            <a:endParaRPr lang="ru-RU" sz="4000" b="1" dirty="0">
              <a:solidFill>
                <a:schemeClr val="bg1"/>
              </a:solidFill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787400" y="1386692"/>
            <a:ext cx="10827083" cy="1231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ts val="1000"/>
              </a:spcBef>
            </a:pPr>
            <a:r>
              <a:rPr lang="ru-RU" sz="2800" dirty="0" smtClean="0">
                <a:latin typeface="Calibri" panose="020F0502020204030204" pitchFamily="34" charset="0"/>
              </a:rPr>
              <a:t>Класс </a:t>
            </a:r>
            <a:r>
              <a:rPr lang="en-US" sz="2800" dirty="0" err="1">
                <a:latin typeface="Calibri" panose="020F0502020204030204" pitchFamily="34" charset="0"/>
              </a:rPr>
              <a:t>VideoConverterClass</a:t>
            </a:r>
            <a:r>
              <a:rPr lang="ru-RU" sz="2800" dirty="0" smtClean="0">
                <a:latin typeface="Calibri" panose="020F0502020204030204" pitchFamily="34" charset="0"/>
              </a:rPr>
              <a:t> был разработан для удобной работы с видео и обученной моделью</a:t>
            </a:r>
            <a:r>
              <a:rPr lang="ru-RU" dirty="0" smtClean="0"/>
              <a:t/>
            </a:r>
            <a:br>
              <a:rPr lang="ru-RU" dirty="0" smtClean="0"/>
            </a:br>
            <a:endParaRPr lang="ru-RU" dirty="0"/>
          </a:p>
        </p:txBody>
      </p:sp>
      <p:sp>
        <p:nvSpPr>
          <p:cNvPr id="7" name="Google Shape;240;p17"/>
          <p:cNvSpPr txBox="1"/>
          <p:nvPr/>
        </p:nvSpPr>
        <p:spPr>
          <a:xfrm>
            <a:off x="474655" y="6268720"/>
            <a:ext cx="139986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r>
            <a:r>
              <a:rPr lang="ru-RU" sz="18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/20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20398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39318" y="329314"/>
            <a:ext cx="14401800" cy="933450"/>
          </a:xfrm>
          <a:prstGeom prst="rect">
            <a:avLst/>
          </a:prstGeom>
        </p:spPr>
      </p:pic>
      <p:sp>
        <p:nvSpPr>
          <p:cNvPr id="5" name="Google Shape;140;p7"/>
          <p:cNvSpPr txBox="1">
            <a:spLocks noGrp="1"/>
          </p:cNvSpPr>
          <p:nvPr>
            <p:ph type="title"/>
          </p:nvPr>
        </p:nvSpPr>
        <p:spPr>
          <a:xfrm>
            <a:off x="787401" y="16192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buSzPts val="4000"/>
            </a:pPr>
            <a:r>
              <a:rPr lang="ru-RU" sz="4000" b="1" dirty="0" smtClean="0">
                <a:solidFill>
                  <a:schemeClr val="bg1"/>
                </a:solidFill>
              </a:rPr>
              <a:t>Метод для сегментации изображения</a:t>
            </a:r>
            <a:endParaRPr lang="ru-RU" sz="4000" b="1" dirty="0">
              <a:solidFill>
                <a:schemeClr val="bg1"/>
              </a:solidFill>
            </a:endParaRPr>
          </a:p>
        </p:txBody>
      </p:sp>
      <p:sp>
        <p:nvSpPr>
          <p:cNvPr id="6" name="Google Shape;142;p7"/>
          <p:cNvSpPr txBox="1">
            <a:spLocks/>
          </p:cNvSpPr>
          <p:nvPr/>
        </p:nvSpPr>
        <p:spPr>
          <a:xfrm>
            <a:off x="9529012" y="2927128"/>
            <a:ext cx="2330784" cy="198175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SzPts val="2800"/>
              <a:buNone/>
            </a:pPr>
            <a:r>
              <a:rPr lang="ru-RU" i="1" dirty="0"/>
              <a:t>Метод для сегментации единственного изображения с помощью модели </a:t>
            </a:r>
            <a:r>
              <a:rPr lang="en-US" i="1" dirty="0"/>
              <a:t>Yolo</a:t>
            </a:r>
            <a:r>
              <a:rPr lang="ru-RU" i="1" dirty="0"/>
              <a:t>11</a:t>
            </a:r>
            <a:r>
              <a:rPr lang="en-US" i="1" dirty="0"/>
              <a:t>l</a:t>
            </a:r>
            <a:r>
              <a:rPr lang="ru-RU" i="1" dirty="0"/>
              <a:t>-</a:t>
            </a:r>
            <a:r>
              <a:rPr lang="en-US" i="1" dirty="0" err="1"/>
              <a:t>seg</a:t>
            </a:r>
            <a:endParaRPr lang="ru-RU" i="1" dirty="0"/>
          </a:p>
        </p:txBody>
      </p:sp>
      <p:sp>
        <p:nvSpPr>
          <p:cNvPr id="8" name="Google Shape;240;p17"/>
          <p:cNvSpPr txBox="1"/>
          <p:nvPr/>
        </p:nvSpPr>
        <p:spPr>
          <a:xfrm>
            <a:off x="474655" y="6268720"/>
            <a:ext cx="157360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13/20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1608401" y="1286628"/>
            <a:ext cx="7707564" cy="518295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6000"/>
              </a:lnSpc>
              <a:spcAft>
                <a:spcPts val="800"/>
              </a:spcAft>
            </a:pPr>
            <a:r>
              <a:rPr lang="en-US" sz="1400" dirty="0" err="1">
                <a:solidFill>
                  <a:srgbClr val="0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def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6A522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predictSingleImg</a:t>
            </a:r>
            <a:r>
              <a:rPr lang="en-US" sz="1400" dirty="0" smtClean="0">
                <a:solidFill>
                  <a:srgbClr val="0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400" dirty="0" smtClean="0">
                <a:solidFill>
                  <a:srgbClr val="001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self</a:t>
            </a:r>
            <a:r>
              <a:rPr lang="en-US" sz="1400" dirty="0">
                <a:solidFill>
                  <a:srgbClr val="001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400" dirty="0" err="1">
                <a:solidFill>
                  <a:srgbClr val="001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img</a:t>
            </a:r>
            <a:r>
              <a:rPr lang="en-US" sz="1400" dirty="0">
                <a:solidFill>
                  <a:srgbClr val="001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model, </a:t>
            </a:r>
            <a:r>
              <a:rPr lang="en-US" sz="1400" dirty="0" err="1">
                <a:solidFill>
                  <a:srgbClr val="001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pathToVideoImages</a:t>
            </a:r>
            <a:r>
              <a:rPr lang="en-US" sz="1400" dirty="0">
                <a:solidFill>
                  <a:srgbClr val="001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400" dirty="0" err="1">
                <a:solidFill>
                  <a:srgbClr val="001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curIm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):</a:t>
            </a:r>
          </a:p>
          <a:p>
            <a:pPr>
              <a:lnSpc>
                <a:spcPct val="106000"/>
              </a:lnSpc>
              <a:spcAft>
                <a:spcPts val="800"/>
              </a:spcAft>
            </a:pP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  </a:t>
            </a:r>
            <a:r>
              <a:rPr lang="en-US" sz="1400" dirty="0">
                <a:solidFill>
                  <a:srgbClr val="A3151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'''</a:t>
            </a:r>
          </a:p>
          <a:p>
            <a:pPr>
              <a:lnSpc>
                <a:spcPct val="106000"/>
              </a:lnSpc>
              <a:spcAft>
                <a:spcPts val="800"/>
              </a:spcAft>
            </a:pPr>
            <a:r>
              <a:rPr lang="en-US" sz="1400" dirty="0">
                <a:solidFill>
                  <a:srgbClr val="A3151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  Predict single </a:t>
            </a:r>
            <a:r>
              <a:rPr lang="en-US" sz="1400" dirty="0" err="1">
                <a:solidFill>
                  <a:srgbClr val="A3151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img</a:t>
            </a:r>
            <a:r>
              <a:rPr lang="en-US" sz="1400" dirty="0">
                <a:solidFill>
                  <a:srgbClr val="A3151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with the model</a:t>
            </a:r>
          </a:p>
          <a:p>
            <a:pPr>
              <a:lnSpc>
                <a:spcPct val="106000"/>
              </a:lnSpc>
              <a:spcAft>
                <a:spcPts val="800"/>
              </a:spcAft>
            </a:pPr>
            <a:r>
              <a:rPr lang="en-US" sz="1400" dirty="0">
                <a:solidFill>
                  <a:srgbClr val="A3151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  </a:t>
            </a:r>
            <a:r>
              <a:rPr lang="en-US" sz="1400" dirty="0" err="1">
                <a:solidFill>
                  <a:srgbClr val="A3151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img</a:t>
            </a:r>
            <a:r>
              <a:rPr lang="en-US" sz="1400" dirty="0">
                <a:solidFill>
                  <a:srgbClr val="A3151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- </a:t>
            </a:r>
            <a:r>
              <a:rPr lang="ru-RU" sz="1400" dirty="0">
                <a:solidFill>
                  <a:srgbClr val="A3151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Изображение для сегментации</a:t>
            </a:r>
          </a:p>
          <a:p>
            <a:pPr>
              <a:lnSpc>
                <a:spcPct val="106000"/>
              </a:lnSpc>
              <a:spcAft>
                <a:spcPts val="800"/>
              </a:spcAft>
            </a:pPr>
            <a:r>
              <a:rPr lang="ru-RU" sz="1400" dirty="0">
                <a:solidFill>
                  <a:srgbClr val="A3151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  </a:t>
            </a:r>
            <a:r>
              <a:rPr lang="en-US" sz="1400" dirty="0">
                <a:solidFill>
                  <a:srgbClr val="A3151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model - </a:t>
            </a:r>
            <a:r>
              <a:rPr lang="ru-RU" sz="1400" dirty="0">
                <a:solidFill>
                  <a:srgbClr val="A3151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обученная модель для сегментации</a:t>
            </a:r>
          </a:p>
          <a:p>
            <a:pPr>
              <a:lnSpc>
                <a:spcPct val="106000"/>
              </a:lnSpc>
              <a:spcAft>
                <a:spcPts val="800"/>
              </a:spcAft>
            </a:pPr>
            <a:r>
              <a:rPr lang="ru-RU" sz="1400" dirty="0">
                <a:solidFill>
                  <a:srgbClr val="A3151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  '''</a:t>
            </a:r>
          </a:p>
          <a:p>
            <a:pPr>
              <a:lnSpc>
                <a:spcPct val="106000"/>
              </a:lnSpc>
              <a:spcAft>
                <a:spcPts val="800"/>
              </a:spcAft>
            </a:pPr>
            <a:r>
              <a:rPr lang="ru-RU" sz="1400" dirty="0">
                <a:solidFill>
                  <a:srgbClr val="0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  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results = model(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img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sz="1400" dirty="0">
                <a:solidFill>
                  <a:schemeClr val="accent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# predict on an image</a:t>
            </a:r>
          </a:p>
          <a:p>
            <a:pPr>
              <a:lnSpc>
                <a:spcPct val="106000"/>
              </a:lnSpc>
              <a:spcAft>
                <a:spcPts val="800"/>
              </a:spcAft>
            </a:pP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  </a:t>
            </a:r>
            <a:r>
              <a:rPr lang="en-US" sz="1400" dirty="0">
                <a:solidFill>
                  <a:srgbClr val="9723B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result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results:</a:t>
            </a:r>
          </a:p>
          <a:p>
            <a:pPr>
              <a:lnSpc>
                <a:spcPct val="106000"/>
              </a:lnSpc>
              <a:spcAft>
                <a:spcPts val="800"/>
              </a:spcAft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    </a:t>
            </a:r>
            <a:r>
              <a:rPr lang="en-US" sz="1400" dirty="0">
                <a:solidFill>
                  <a:srgbClr val="6A522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print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400" dirty="0">
                <a:solidFill>
                  <a:srgbClr val="1166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type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result.masks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))</a:t>
            </a:r>
          </a:p>
          <a:p>
            <a:pPr>
              <a:lnSpc>
                <a:spcPct val="106000"/>
              </a:lnSpc>
              <a:spcAft>
                <a:spcPts val="800"/>
              </a:spcAft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    </a:t>
            </a:r>
            <a:r>
              <a:rPr lang="en-US" sz="1400" dirty="0">
                <a:solidFill>
                  <a:srgbClr val="9723B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result.masks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>
              <a:lnSpc>
                <a:spcPct val="106000"/>
              </a:lnSpc>
              <a:spcAft>
                <a:spcPts val="800"/>
              </a:spcAft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      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xy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40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result.masks.xy</a:t>
            </a:r>
            <a:endParaRPr lang="en-US" sz="1400" dirty="0">
              <a:solidFill>
                <a:srgbClr val="0000FF"/>
              </a:solidFill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6000"/>
              </a:lnSpc>
              <a:spcAft>
                <a:spcPts val="800"/>
              </a:spcAft>
            </a:pP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      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xyn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40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result.masks.xyn</a:t>
            </a:r>
            <a:endParaRPr lang="en-US" sz="1400" dirty="0">
              <a:solidFill>
                <a:srgbClr val="0000FF"/>
              </a:solidFill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6000"/>
              </a:lnSpc>
              <a:spcAft>
                <a:spcPts val="800"/>
              </a:spcAft>
            </a:pP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      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masks = </a:t>
            </a:r>
            <a:r>
              <a:rPr lang="en-US" sz="140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result.masks.data</a:t>
            </a:r>
            <a:endParaRPr lang="en-US" sz="1400" dirty="0">
              <a:solidFill>
                <a:srgbClr val="0000FF"/>
              </a:solidFill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6000"/>
              </a:lnSpc>
              <a:spcAft>
                <a:spcPts val="800"/>
              </a:spcAft>
            </a:pP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    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name = 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pathToVideoImages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en-US" sz="1400" dirty="0">
                <a:solidFill>
                  <a:srgbClr val="A3151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"/"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en-US" sz="1400" dirty="0" err="1">
                <a:solidFill>
                  <a:srgbClr val="1166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str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curIm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).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zfill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(32) + '</a:t>
            </a:r>
            <a:r>
              <a:rPr lang="en-US" sz="1400" dirty="0">
                <a:solidFill>
                  <a:srgbClr val="A3151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.jpg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</a:t>
            </a:r>
          </a:p>
          <a:p>
            <a:pPr>
              <a:lnSpc>
                <a:spcPct val="106000"/>
              </a:lnSpc>
              <a:spcAft>
                <a:spcPts val="800"/>
              </a:spcAft>
            </a:pP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    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result.save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(filename=name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  </a:t>
            </a:r>
            <a:r>
              <a:rPr lang="en-US" sz="1400" dirty="0">
                <a:solidFill>
                  <a:srgbClr val="9723B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result</a:t>
            </a:r>
            <a:endParaRPr lang="en-US" sz="1400" dirty="0">
              <a:solidFill>
                <a:srgbClr val="000000"/>
              </a:solidFill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8189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66750" y="384178"/>
            <a:ext cx="14401800" cy="933450"/>
          </a:xfrm>
          <a:prstGeom prst="rect">
            <a:avLst/>
          </a:prstGeom>
        </p:spPr>
      </p:pic>
      <p:sp>
        <p:nvSpPr>
          <p:cNvPr id="5" name="Google Shape;154;p9"/>
          <p:cNvSpPr txBox="1">
            <a:spLocks noGrp="1"/>
          </p:cNvSpPr>
          <p:nvPr>
            <p:ph type="title"/>
          </p:nvPr>
        </p:nvSpPr>
        <p:spPr>
          <a:xfrm>
            <a:off x="787401" y="16192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ts val="3600"/>
            </a:pPr>
            <a:r>
              <a:rPr lang="ru-RU" sz="3200" b="1" dirty="0" smtClean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Результаты точности</a:t>
            </a:r>
            <a:r>
              <a:rPr lang="en-US" sz="3200" b="1" dirty="0" smtClean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ru-RU" sz="3200" b="1" dirty="0" smtClean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во время обучения модели</a:t>
            </a:r>
          </a:p>
        </p:txBody>
      </p:sp>
      <p:sp>
        <p:nvSpPr>
          <p:cNvPr id="7" name="Google Shape;240;p17"/>
          <p:cNvSpPr txBox="1"/>
          <p:nvPr/>
        </p:nvSpPr>
        <p:spPr>
          <a:xfrm>
            <a:off x="474655" y="6268720"/>
            <a:ext cx="143644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</a:t>
            </a:r>
            <a:r>
              <a:rPr lang="ru-RU" sz="18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/20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3258406" y="5607672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ru-RU" i="1" dirty="0"/>
              <a:t>График точности обучения модели</a:t>
            </a:r>
            <a:endParaRPr lang="ru-RU" dirty="0"/>
          </a:p>
        </p:txBody>
      </p:sp>
      <p:pic>
        <p:nvPicPr>
          <p:cNvPr id="8" name="Рисунок 7"/>
          <p:cNvPicPr/>
          <p:nvPr/>
        </p:nvPicPr>
        <p:blipFill>
          <a:blip r:embed="rId3"/>
          <a:stretch>
            <a:fillRect/>
          </a:stretch>
        </p:blipFill>
        <p:spPr>
          <a:xfrm>
            <a:off x="3280820" y="1366005"/>
            <a:ext cx="5528762" cy="4071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11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66750" y="384178"/>
            <a:ext cx="14401800" cy="933450"/>
          </a:xfrm>
          <a:prstGeom prst="rect">
            <a:avLst/>
          </a:prstGeom>
        </p:spPr>
      </p:pic>
      <p:sp>
        <p:nvSpPr>
          <p:cNvPr id="154" name="Google Shape;154;p9"/>
          <p:cNvSpPr txBox="1">
            <a:spLocks noGrp="1"/>
          </p:cNvSpPr>
          <p:nvPr>
            <p:ph type="title"/>
          </p:nvPr>
        </p:nvSpPr>
        <p:spPr>
          <a:xfrm>
            <a:off x="787401" y="16192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ts val="3600"/>
            </a:pPr>
            <a:r>
              <a:rPr lang="ru-RU" sz="3200" b="1" dirty="0" smtClean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Результаты сегментации</a:t>
            </a:r>
          </a:p>
        </p:txBody>
      </p:sp>
      <p:sp>
        <p:nvSpPr>
          <p:cNvPr id="16" name="Google Shape;240;p17"/>
          <p:cNvSpPr txBox="1"/>
          <p:nvPr/>
        </p:nvSpPr>
        <p:spPr>
          <a:xfrm>
            <a:off x="474655" y="6268720"/>
            <a:ext cx="168071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15/20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" name="Рисунок 16"/>
          <p:cNvPicPr/>
          <p:nvPr/>
        </p:nvPicPr>
        <p:blipFill>
          <a:blip r:embed="rId4"/>
          <a:stretch>
            <a:fillRect/>
          </a:stretch>
        </p:blipFill>
        <p:spPr>
          <a:xfrm>
            <a:off x="2040722" y="1709741"/>
            <a:ext cx="7359951" cy="4132424"/>
          </a:xfrm>
          <a:prstGeom prst="rect">
            <a:avLst/>
          </a:prstGeom>
        </p:spPr>
      </p:pic>
      <p:sp>
        <p:nvSpPr>
          <p:cNvPr id="2" name="Прямоугольник 1"/>
          <p:cNvSpPr/>
          <p:nvPr/>
        </p:nvSpPr>
        <p:spPr>
          <a:xfrm>
            <a:off x="3149961" y="5899388"/>
            <a:ext cx="51414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i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Корректное определение объектов на видеоряде 1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46001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66750" y="384178"/>
            <a:ext cx="14401800" cy="933450"/>
          </a:xfrm>
          <a:prstGeom prst="rect">
            <a:avLst/>
          </a:prstGeom>
        </p:spPr>
      </p:pic>
      <p:sp>
        <p:nvSpPr>
          <p:cNvPr id="154" name="Google Shape;154;p9"/>
          <p:cNvSpPr txBox="1">
            <a:spLocks noGrp="1"/>
          </p:cNvSpPr>
          <p:nvPr>
            <p:ph type="title"/>
          </p:nvPr>
        </p:nvSpPr>
        <p:spPr>
          <a:xfrm>
            <a:off x="787401" y="16192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ts val="3600"/>
            </a:pPr>
            <a:r>
              <a:rPr lang="ru-RU" sz="3200" b="1" dirty="0" smtClean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Результаты сегментации</a:t>
            </a:r>
          </a:p>
        </p:txBody>
      </p:sp>
      <p:sp>
        <p:nvSpPr>
          <p:cNvPr id="16" name="Google Shape;240;p17"/>
          <p:cNvSpPr txBox="1"/>
          <p:nvPr/>
        </p:nvSpPr>
        <p:spPr>
          <a:xfrm>
            <a:off x="474655" y="6268720"/>
            <a:ext cx="168071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16/20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" name="Рисунок 7"/>
          <p:cNvPicPr/>
          <p:nvPr/>
        </p:nvPicPr>
        <p:blipFill>
          <a:blip r:embed="rId4"/>
          <a:stretch>
            <a:fillRect/>
          </a:stretch>
        </p:blipFill>
        <p:spPr>
          <a:xfrm>
            <a:off x="325120" y="1539877"/>
            <a:ext cx="6621112" cy="3699164"/>
          </a:xfrm>
          <a:prstGeom prst="rect">
            <a:avLst/>
          </a:prstGeom>
        </p:spPr>
      </p:pic>
      <p:pic>
        <p:nvPicPr>
          <p:cNvPr id="9" name="Рисунок 8"/>
          <p:cNvPicPr/>
          <p:nvPr/>
        </p:nvPicPr>
        <p:blipFill>
          <a:blip r:embed="rId5"/>
          <a:stretch>
            <a:fillRect/>
          </a:stretch>
        </p:blipFill>
        <p:spPr>
          <a:xfrm>
            <a:off x="4794254" y="2713251"/>
            <a:ext cx="6994357" cy="3924801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6946233" y="1546373"/>
            <a:ext cx="317633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i="1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Некорректное определение объектов на видеоряде 3</a:t>
            </a:r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1909291" y="5988333"/>
            <a:ext cx="288496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i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Некорректное определение объектов на видеоряде 1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08536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66750" y="384178"/>
            <a:ext cx="14401800" cy="933450"/>
          </a:xfrm>
          <a:prstGeom prst="rect">
            <a:avLst/>
          </a:prstGeom>
        </p:spPr>
      </p:pic>
      <p:sp>
        <p:nvSpPr>
          <p:cNvPr id="154" name="Google Shape;154;p9"/>
          <p:cNvSpPr txBox="1">
            <a:spLocks noGrp="1"/>
          </p:cNvSpPr>
          <p:nvPr>
            <p:ph type="title"/>
          </p:nvPr>
        </p:nvSpPr>
        <p:spPr>
          <a:xfrm>
            <a:off x="787401" y="16192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ts val="3600"/>
            </a:pPr>
            <a:r>
              <a:rPr lang="ru-RU" sz="3200" b="1" dirty="0" smtClean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Результаты сегментации</a:t>
            </a:r>
          </a:p>
        </p:txBody>
      </p:sp>
      <p:sp>
        <p:nvSpPr>
          <p:cNvPr id="16" name="Google Shape;240;p17"/>
          <p:cNvSpPr txBox="1"/>
          <p:nvPr/>
        </p:nvSpPr>
        <p:spPr>
          <a:xfrm>
            <a:off x="474655" y="6268720"/>
            <a:ext cx="168071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17/20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" name="Рисунок 9"/>
          <p:cNvPicPr/>
          <p:nvPr/>
        </p:nvPicPr>
        <p:blipFill>
          <a:blip r:embed="rId4"/>
          <a:stretch>
            <a:fillRect/>
          </a:stretch>
        </p:blipFill>
        <p:spPr>
          <a:xfrm>
            <a:off x="1495425" y="1709741"/>
            <a:ext cx="7841080" cy="4348909"/>
          </a:xfrm>
          <a:prstGeom prst="rect">
            <a:avLst/>
          </a:prstGeom>
        </p:spPr>
      </p:pic>
      <p:sp>
        <p:nvSpPr>
          <p:cNvPr id="2" name="Прямоугольник 1"/>
          <p:cNvSpPr/>
          <p:nvPr/>
        </p:nvSpPr>
        <p:spPr>
          <a:xfrm>
            <a:off x="2676112" y="6096233"/>
            <a:ext cx="54797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i="1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Некорректное </a:t>
            </a:r>
            <a:r>
              <a:rPr lang="ru-RU" i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определение объектов на видеоряде 2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37601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666750" y="384178"/>
            <a:ext cx="14401800" cy="933450"/>
          </a:xfrm>
          <a:prstGeom prst="rect">
            <a:avLst/>
          </a:prstGeom>
        </p:spPr>
      </p:pic>
      <p:sp>
        <p:nvSpPr>
          <p:cNvPr id="154" name="Google Shape;154;p9"/>
          <p:cNvSpPr txBox="1">
            <a:spLocks noGrp="1"/>
          </p:cNvSpPr>
          <p:nvPr>
            <p:ph type="title"/>
          </p:nvPr>
        </p:nvSpPr>
        <p:spPr>
          <a:xfrm>
            <a:off x="787401" y="16192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ts val="3600"/>
            </a:pPr>
            <a:r>
              <a:rPr lang="ru-RU" sz="3200" b="1" dirty="0" smtClean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Результат сегментации видео</a:t>
            </a:r>
            <a:endParaRPr sz="3600" b="1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240;p17"/>
          <p:cNvSpPr txBox="1"/>
          <p:nvPr/>
        </p:nvSpPr>
        <p:spPr>
          <a:xfrm>
            <a:off x="474655" y="6268720"/>
            <a:ext cx="131756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18</a:t>
            </a:r>
            <a:r>
              <a:rPr lang="ru-RU" sz="18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/20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3rd-small-SegVid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583689" y="1487492"/>
            <a:ext cx="7672832" cy="4315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69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66750" y="384178"/>
            <a:ext cx="14401800" cy="933450"/>
          </a:xfrm>
          <a:prstGeom prst="rect">
            <a:avLst/>
          </a:prstGeom>
        </p:spPr>
      </p:pic>
      <p:sp>
        <p:nvSpPr>
          <p:cNvPr id="238" name="Google Shape;238;p17"/>
          <p:cNvSpPr txBox="1"/>
          <p:nvPr/>
        </p:nvSpPr>
        <p:spPr>
          <a:xfrm>
            <a:off x="787401" y="17066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ru-RU" sz="44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Заключение</a:t>
            </a:r>
            <a:endParaRPr sz="4400" b="1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" name="Google Shape;239;p17"/>
          <p:cNvSpPr txBox="1">
            <a:spLocks noGrp="1"/>
          </p:cNvSpPr>
          <p:nvPr>
            <p:ph type="body" idx="1"/>
          </p:nvPr>
        </p:nvSpPr>
        <p:spPr>
          <a:xfrm>
            <a:off x="787401" y="1362165"/>
            <a:ext cx="10446889" cy="43711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lvl="0">
              <a:buSzPts val="2800"/>
            </a:pPr>
            <a:r>
              <a:rPr lang="ru-RU" dirty="0"/>
              <a:t>В результате выполнения научно исследовательской работы был изучен материал, необходимый для построения архитектуры </a:t>
            </a:r>
            <a:r>
              <a:rPr lang="ru-RU" dirty="0" smtClean="0"/>
              <a:t>модели</a:t>
            </a:r>
            <a:r>
              <a:rPr lang="ru-RU" dirty="0"/>
              <a:t> </a:t>
            </a:r>
            <a:r>
              <a:rPr lang="ru-RU" dirty="0" smtClean="0"/>
              <a:t>и рассмотрены существующие решения </a:t>
            </a:r>
            <a:r>
              <a:rPr lang="ru-RU" dirty="0"/>
              <a:t>в области регулировки движения с использованием компьютерного зрения</a:t>
            </a:r>
            <a:endParaRPr lang="ru-RU" dirty="0" smtClean="0"/>
          </a:p>
          <a:p>
            <a:pPr lvl="0">
              <a:buSzPts val="2800"/>
            </a:pPr>
            <a:r>
              <a:rPr lang="ru-RU"/>
              <a:t>Р</a:t>
            </a:r>
            <a:r>
              <a:rPr lang="ru-RU" smtClean="0"/>
              <a:t>азработан </a:t>
            </a:r>
            <a:r>
              <a:rPr lang="ru-RU" dirty="0"/>
              <a:t>класс, для работы с сегментационными моделями и видео с целью определения каждого пикселя на принадлежность к </a:t>
            </a:r>
            <a:r>
              <a:rPr lang="ru-RU" dirty="0" smtClean="0"/>
              <a:t>объекту</a:t>
            </a:r>
          </a:p>
          <a:p>
            <a:pPr lvl="0">
              <a:buSzPts val="2800"/>
            </a:pPr>
            <a:r>
              <a:rPr lang="ru-RU" dirty="0"/>
              <a:t>П</a:t>
            </a:r>
            <a:r>
              <a:rPr lang="ru-RU" dirty="0" smtClean="0"/>
              <a:t>роведены </a:t>
            </a:r>
            <a:r>
              <a:rPr lang="ru-RU" dirty="0"/>
              <a:t>циклы обучения на данных из открытого доступа и тестирования модели</a:t>
            </a:r>
            <a:endParaRPr lang="en-US" dirty="0" smtClean="0"/>
          </a:p>
          <a:p>
            <a:pPr lvl="0">
              <a:buSzPts val="2800"/>
            </a:pPr>
            <a:r>
              <a:rPr lang="ru-RU" dirty="0"/>
              <a:t>П</a:t>
            </a:r>
            <a:r>
              <a:rPr lang="ru-RU" dirty="0" smtClean="0"/>
              <a:t>олучены </a:t>
            </a:r>
            <a:r>
              <a:rPr lang="ru-RU" dirty="0"/>
              <a:t>формальные и субъективные оценки модели</a:t>
            </a:r>
            <a:endParaRPr lang="en-US" dirty="0" smtClean="0"/>
          </a:p>
        </p:txBody>
      </p:sp>
      <p:sp>
        <p:nvSpPr>
          <p:cNvPr id="6" name="Google Shape;240;p17"/>
          <p:cNvSpPr txBox="1"/>
          <p:nvPr/>
        </p:nvSpPr>
        <p:spPr>
          <a:xfrm>
            <a:off x="474655" y="6268720"/>
            <a:ext cx="131756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en-US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r>
            <a:r>
              <a:rPr lang="ru-RU" sz="18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/20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68957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66750" y="384178"/>
            <a:ext cx="14401800" cy="933450"/>
          </a:xfrm>
          <a:prstGeom prst="rect">
            <a:avLst/>
          </a:prstGeom>
        </p:spPr>
      </p:pic>
      <p:sp>
        <p:nvSpPr>
          <p:cNvPr id="5" name="Google Shape;94;p2"/>
          <p:cNvSpPr txBox="1">
            <a:spLocks noGrp="1"/>
          </p:cNvSpPr>
          <p:nvPr>
            <p:ph type="title"/>
          </p:nvPr>
        </p:nvSpPr>
        <p:spPr>
          <a:xfrm>
            <a:off x="787401" y="16192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ru-RU" b="1" dirty="0" smtClean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Цель</a:t>
            </a:r>
            <a:endParaRPr b="1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95;p2"/>
          <p:cNvSpPr txBox="1">
            <a:spLocks/>
          </p:cNvSpPr>
          <p:nvPr/>
        </p:nvSpPr>
        <p:spPr>
          <a:xfrm>
            <a:off x="838200" y="1317628"/>
            <a:ext cx="10692384" cy="325437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259080" algn="just">
              <a:spcBef>
                <a:spcPts val="0"/>
              </a:spcBef>
              <a:buSzPct val="100000"/>
            </a:pPr>
            <a:r>
              <a:rPr lang="ru-RU" sz="4800" i="1" dirty="0" smtClean="0"/>
              <a:t>Цель научно исследовательской работы:</a:t>
            </a:r>
            <a:r>
              <a:rPr lang="ru-RU" sz="4800" dirty="0" smtClean="0"/>
              <a:t> </a:t>
            </a:r>
            <a:r>
              <a:rPr lang="ru-RU" sz="4800" dirty="0"/>
              <a:t>исследование </a:t>
            </a:r>
            <a:r>
              <a:rPr lang="ru-RU" sz="4800" dirty="0" smtClean="0"/>
              <a:t>архитектур </a:t>
            </a:r>
            <a:r>
              <a:rPr lang="ru-RU" sz="4800" dirty="0" err="1" smtClean="0"/>
              <a:t>нейросетей</a:t>
            </a:r>
            <a:r>
              <a:rPr lang="ru-RU" sz="4800" dirty="0" smtClean="0"/>
              <a:t>, </a:t>
            </a:r>
            <a:r>
              <a:rPr lang="ru-RU" sz="4800" dirty="0"/>
              <a:t>методов и существующих решений в области регулировки движения с использованием </a:t>
            </a:r>
            <a:r>
              <a:rPr lang="ru-RU" sz="4800" dirty="0" smtClean="0"/>
              <a:t>компьютерного зрения </a:t>
            </a:r>
            <a:r>
              <a:rPr lang="ru-RU" sz="4800" dirty="0"/>
              <a:t>и разработка программы для сегментации автомобилей и пешеходов на видео</a:t>
            </a:r>
            <a:r>
              <a:rPr lang="en-US" sz="4800" dirty="0" smtClean="0"/>
              <a:t>*</a:t>
            </a:r>
            <a:endParaRPr lang="ru-RU" sz="4300" dirty="0" smtClean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64135" algn="just">
              <a:buClr>
                <a:schemeClr val="dk1"/>
              </a:buClr>
              <a:buSzPct val="100000"/>
              <a:buFont typeface="Arial" panose="020B0604020202020204" pitchFamily="34" charset="0"/>
              <a:buNone/>
            </a:pPr>
            <a:endParaRPr lang="ru-RU" dirty="0" smtClean="0"/>
          </a:p>
          <a:p>
            <a:pPr indent="-64135" algn="just">
              <a:buClr>
                <a:schemeClr val="dk1"/>
              </a:buClr>
              <a:buSzPct val="100000"/>
              <a:buFont typeface="Arial" panose="020B0604020202020204" pitchFamily="34" charset="0"/>
              <a:buNone/>
            </a:pPr>
            <a:endParaRPr lang="ru-RU" dirty="0"/>
          </a:p>
        </p:txBody>
      </p:sp>
      <p:sp>
        <p:nvSpPr>
          <p:cNvPr id="7" name="Google Shape;96;p2"/>
          <p:cNvSpPr txBox="1"/>
          <p:nvPr/>
        </p:nvSpPr>
        <p:spPr>
          <a:xfrm>
            <a:off x="474654" y="6268720"/>
            <a:ext cx="114383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2/20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5434584" y="5991721"/>
            <a:ext cx="627888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*</a:t>
            </a:r>
            <a:r>
              <a:rPr lang="ru-RU" dirty="0" smtClean="0"/>
              <a:t>Сегментация - </a:t>
            </a:r>
            <a:r>
              <a:rPr lang="ru-RU" dirty="0" err="1" smtClean="0"/>
              <a:t>попиксельное</a:t>
            </a:r>
            <a:r>
              <a:rPr lang="ru-RU" dirty="0" smtClean="0"/>
              <a:t> </a:t>
            </a:r>
            <a:r>
              <a:rPr lang="ru-RU" dirty="0"/>
              <a:t>выделение </a:t>
            </a:r>
            <a:r>
              <a:rPr lang="ru-RU" dirty="0" smtClean="0"/>
              <a:t>объекта </a:t>
            </a:r>
            <a:r>
              <a:rPr lang="ru-RU" dirty="0"/>
              <a:t>одним </a:t>
            </a:r>
            <a:r>
              <a:rPr lang="ru-RU" dirty="0" smtClean="0"/>
              <a:t>цветом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51677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8"/>
          <p:cNvSpPr txBox="1"/>
          <p:nvPr/>
        </p:nvSpPr>
        <p:spPr>
          <a:xfrm>
            <a:off x="3243708" y="2766217"/>
            <a:ext cx="691527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ru-RU" sz="4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Спасибо за внимание!</a:t>
            </a:r>
            <a:endParaRPr sz="44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763" y="-728663"/>
            <a:ext cx="1209675" cy="8315325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48937" y="38100"/>
            <a:ext cx="2085975" cy="148590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912" y="922497"/>
            <a:ext cx="3084195" cy="764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174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66750" y="384178"/>
            <a:ext cx="14401800" cy="933450"/>
          </a:xfrm>
          <a:prstGeom prst="rect">
            <a:avLst/>
          </a:prstGeom>
        </p:spPr>
      </p:pic>
      <p:sp>
        <p:nvSpPr>
          <p:cNvPr id="9" name="Google Shape;101;p3"/>
          <p:cNvSpPr txBox="1">
            <a:spLocks noGrp="1"/>
          </p:cNvSpPr>
          <p:nvPr>
            <p:ph type="title"/>
          </p:nvPr>
        </p:nvSpPr>
        <p:spPr>
          <a:xfrm>
            <a:off x="787401" y="16192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ru-RU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Задачи</a:t>
            </a:r>
            <a:endParaRPr b="1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102;p3"/>
          <p:cNvSpPr txBox="1">
            <a:spLocks/>
          </p:cNvSpPr>
          <p:nvPr/>
        </p:nvSpPr>
        <p:spPr>
          <a:xfrm>
            <a:off x="838200" y="1317628"/>
            <a:ext cx="10515600" cy="477227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just">
              <a:lnSpc>
                <a:spcPct val="100000"/>
              </a:lnSpc>
              <a:spcBef>
                <a:spcPts val="0"/>
              </a:spcBef>
              <a:buSzPts val="2800"/>
            </a:pPr>
            <a:r>
              <a:rPr lang="ru-RU" sz="3200" dirty="0"/>
              <a:t>И</a:t>
            </a:r>
            <a:r>
              <a:rPr lang="ru-RU" sz="3200" dirty="0" smtClean="0"/>
              <a:t>зучить </a:t>
            </a:r>
            <a:r>
              <a:rPr lang="ru-RU" sz="3200" dirty="0"/>
              <a:t>необходимый материал для построения архитектуры модели </a:t>
            </a:r>
            <a:endParaRPr lang="ru-RU" sz="3200" dirty="0" smtClean="0"/>
          </a:p>
          <a:p>
            <a:pPr lvl="1" algn="just">
              <a:lnSpc>
                <a:spcPct val="100000"/>
              </a:lnSpc>
              <a:spcBef>
                <a:spcPts val="0"/>
              </a:spcBef>
              <a:buSzPts val="2800"/>
            </a:pPr>
            <a:r>
              <a:rPr lang="ru-RU" sz="3200" dirty="0" smtClean="0"/>
              <a:t>Изучить </a:t>
            </a:r>
            <a:r>
              <a:rPr lang="ru-RU" sz="3200" dirty="0"/>
              <a:t>существующие решения и аналоги по </a:t>
            </a:r>
            <a:r>
              <a:rPr lang="ru-RU" sz="3200" dirty="0" err="1" smtClean="0"/>
              <a:t>детекции</a:t>
            </a:r>
            <a:r>
              <a:rPr lang="ru-RU" sz="3200" dirty="0" smtClean="0"/>
              <a:t> </a:t>
            </a:r>
            <a:r>
              <a:rPr lang="ru-RU" sz="3200" dirty="0"/>
              <a:t>транспортного трафика с использованием </a:t>
            </a:r>
            <a:r>
              <a:rPr lang="ru-RU" sz="3200" dirty="0" smtClean="0"/>
              <a:t>камер</a:t>
            </a:r>
          </a:p>
          <a:p>
            <a:pPr lvl="1" algn="just">
              <a:lnSpc>
                <a:spcPct val="100000"/>
              </a:lnSpc>
              <a:spcBef>
                <a:spcPts val="0"/>
              </a:spcBef>
              <a:buSzPts val="2800"/>
            </a:pPr>
            <a:r>
              <a:rPr lang="ru-RU" sz="3200" dirty="0" smtClean="0"/>
              <a:t>Разработать </a:t>
            </a:r>
            <a:r>
              <a:rPr lang="ru-RU" sz="3200" dirty="0"/>
              <a:t>программу, для определения каждого пикселя на принадлежность объекту автомобиля или пешехода на </a:t>
            </a:r>
            <a:r>
              <a:rPr lang="ru-RU" sz="3200" dirty="0" smtClean="0"/>
              <a:t>видео</a:t>
            </a:r>
            <a:endParaRPr lang="ru-RU" sz="2800" dirty="0" smtClean="0"/>
          </a:p>
          <a:p>
            <a:pPr indent="-50800" algn="just">
              <a:buClr>
                <a:schemeClr val="dk1"/>
              </a:buClr>
              <a:buSzPts val="2800"/>
              <a:buFont typeface="Arial" panose="020B0604020202020204" pitchFamily="34" charset="0"/>
              <a:buNone/>
            </a:pPr>
            <a:endParaRPr lang="ru-RU" dirty="0"/>
          </a:p>
        </p:txBody>
      </p:sp>
      <p:sp>
        <p:nvSpPr>
          <p:cNvPr id="11" name="Google Shape;240;p17"/>
          <p:cNvSpPr txBox="1"/>
          <p:nvPr/>
        </p:nvSpPr>
        <p:spPr>
          <a:xfrm>
            <a:off x="474655" y="6268720"/>
            <a:ext cx="105239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3/20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17913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66750" y="384178"/>
            <a:ext cx="14401800" cy="933450"/>
          </a:xfrm>
          <a:prstGeom prst="rect">
            <a:avLst/>
          </a:prstGeom>
        </p:spPr>
      </p:pic>
      <p:sp>
        <p:nvSpPr>
          <p:cNvPr id="5" name="Google Shape;108;p4"/>
          <p:cNvSpPr txBox="1">
            <a:spLocks noGrp="1"/>
          </p:cNvSpPr>
          <p:nvPr>
            <p:ph type="title"/>
          </p:nvPr>
        </p:nvSpPr>
        <p:spPr>
          <a:xfrm>
            <a:off x="787401" y="16192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buSzPts val="4000"/>
            </a:pPr>
            <a:r>
              <a:rPr lang="ru-RU" sz="4000" b="1" dirty="0" smtClean="0">
                <a:solidFill>
                  <a:schemeClr val="bg1"/>
                </a:solidFill>
              </a:rPr>
              <a:t>Актуальность</a:t>
            </a:r>
            <a:endParaRPr lang="ru-RU" sz="4000" b="1" dirty="0">
              <a:solidFill>
                <a:schemeClr val="bg1"/>
              </a:solidFill>
            </a:endParaRPr>
          </a:p>
        </p:txBody>
      </p:sp>
      <p:sp>
        <p:nvSpPr>
          <p:cNvPr id="6" name="Google Shape;113;p4"/>
          <p:cNvSpPr/>
          <p:nvPr/>
        </p:nvSpPr>
        <p:spPr>
          <a:xfrm>
            <a:off x="1076960" y="3282050"/>
            <a:ext cx="10561587" cy="1384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ru-RU" sz="2800" b="1" dirty="0" smtClean="0">
                <a:latin typeface="Calibri"/>
                <a:ea typeface="Calibri"/>
                <a:cs typeface="Calibri"/>
                <a:sym typeface="Calibri"/>
              </a:rPr>
              <a:t>Для кого</a:t>
            </a:r>
            <a:r>
              <a:rPr lang="ru-RU" sz="2800" dirty="0" smtClean="0">
                <a:latin typeface="Calibri"/>
                <a:ea typeface="Calibri"/>
                <a:cs typeface="Calibri"/>
                <a:sym typeface="Calibri"/>
              </a:rPr>
              <a:t>: участников дорожного движения и экономики </a:t>
            </a:r>
          </a:p>
          <a:p>
            <a:pPr lvl="0"/>
            <a:r>
              <a:rPr lang="ru-RU" sz="2800" b="1" dirty="0" smtClean="0">
                <a:latin typeface="Calibri"/>
                <a:ea typeface="Calibri"/>
                <a:cs typeface="Calibri"/>
                <a:sym typeface="Calibri"/>
              </a:rPr>
              <a:t>Зачем</a:t>
            </a:r>
            <a:r>
              <a:rPr lang="ru-RU" sz="2800" dirty="0" smtClean="0">
                <a:latin typeface="Calibri"/>
                <a:ea typeface="Calibri"/>
                <a:cs typeface="Calibri"/>
                <a:sym typeface="Calibri"/>
              </a:rPr>
              <a:t>: для повышения пропускной способности дорожного движения</a:t>
            </a:r>
          </a:p>
        </p:txBody>
      </p:sp>
      <p:sp>
        <p:nvSpPr>
          <p:cNvPr id="7" name="Google Shape;240;p17"/>
          <p:cNvSpPr txBox="1"/>
          <p:nvPr/>
        </p:nvSpPr>
        <p:spPr>
          <a:xfrm>
            <a:off x="474655" y="6268720"/>
            <a:ext cx="118955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r>
              <a:rPr lang="ru-RU" sz="18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/20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81463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66750" y="384178"/>
            <a:ext cx="14401800" cy="933450"/>
          </a:xfrm>
          <a:prstGeom prst="rect">
            <a:avLst/>
          </a:prstGeom>
        </p:spPr>
      </p:pic>
      <p:sp>
        <p:nvSpPr>
          <p:cNvPr id="5" name="Google Shape;108;p4"/>
          <p:cNvSpPr txBox="1">
            <a:spLocks noGrp="1"/>
          </p:cNvSpPr>
          <p:nvPr>
            <p:ph type="title"/>
          </p:nvPr>
        </p:nvSpPr>
        <p:spPr>
          <a:xfrm>
            <a:off x="787401" y="16192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buSzPts val="4000"/>
            </a:pPr>
            <a:r>
              <a:rPr lang="ru-RU" sz="4000" b="1" dirty="0" smtClean="0">
                <a:solidFill>
                  <a:schemeClr val="bg1"/>
                </a:solidFill>
              </a:rPr>
              <a:t>Проблема</a:t>
            </a:r>
            <a:endParaRPr lang="ru-RU" sz="4000" b="1" dirty="0">
              <a:solidFill>
                <a:schemeClr val="bg1"/>
              </a:solidFill>
            </a:endParaRPr>
          </a:p>
        </p:txBody>
      </p:sp>
      <p:sp>
        <p:nvSpPr>
          <p:cNvPr id="6" name="Google Shape;113;p4"/>
          <p:cNvSpPr/>
          <p:nvPr/>
        </p:nvSpPr>
        <p:spPr>
          <a:xfrm>
            <a:off x="474655" y="1448179"/>
            <a:ext cx="11011492" cy="1384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ru-RU" sz="2800" dirty="0">
                <a:ea typeface="Calibri"/>
                <a:cs typeface="Calibri"/>
                <a:sym typeface="Calibri"/>
              </a:rPr>
              <a:t>В условиях современного города, пробки, особенно в час-пик, приводят к огромным экономическим, временным, психологическим и иным задержкам.</a:t>
            </a:r>
            <a:endParaRPr lang="ru-RU" sz="28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240;p17"/>
          <p:cNvSpPr txBox="1"/>
          <p:nvPr/>
        </p:nvSpPr>
        <p:spPr>
          <a:xfrm>
            <a:off x="474655" y="6268720"/>
            <a:ext cx="118040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5/20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5064" y="2833133"/>
            <a:ext cx="9378786" cy="3894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944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66750" y="384178"/>
            <a:ext cx="14401800" cy="933450"/>
          </a:xfrm>
          <a:prstGeom prst="rect">
            <a:avLst/>
          </a:prstGeom>
        </p:spPr>
      </p:pic>
      <p:sp>
        <p:nvSpPr>
          <p:cNvPr id="5" name="Google Shape;108;p4"/>
          <p:cNvSpPr txBox="1">
            <a:spLocks noGrp="1"/>
          </p:cNvSpPr>
          <p:nvPr>
            <p:ph type="title"/>
          </p:nvPr>
        </p:nvSpPr>
        <p:spPr>
          <a:xfrm>
            <a:off x="787401" y="16192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buSzPts val="4000"/>
            </a:pPr>
            <a:r>
              <a:rPr lang="ru-RU" sz="4000" b="1" dirty="0" smtClean="0">
                <a:solidFill>
                  <a:schemeClr val="bg1"/>
                </a:solidFill>
              </a:rPr>
              <a:t>Сравнение существующих решений</a:t>
            </a:r>
            <a:endParaRPr lang="ru-RU" sz="4000" b="1" dirty="0">
              <a:solidFill>
                <a:schemeClr val="bg1"/>
              </a:solidFill>
            </a:endParaRPr>
          </a:p>
        </p:txBody>
      </p:sp>
      <p:sp>
        <p:nvSpPr>
          <p:cNvPr id="7" name="Google Shape;240;p17"/>
          <p:cNvSpPr txBox="1"/>
          <p:nvPr/>
        </p:nvSpPr>
        <p:spPr>
          <a:xfrm>
            <a:off x="474655" y="6268720"/>
            <a:ext cx="118040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r>
              <a:rPr lang="ru-RU" sz="18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/20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3" name="Таблица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2965177"/>
              </p:ext>
            </p:extLst>
          </p:nvPr>
        </p:nvGraphicFramePr>
        <p:xfrm>
          <a:off x="2486525" y="1539877"/>
          <a:ext cx="8329061" cy="48065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62334">
                  <a:extLst>
                    <a:ext uri="{9D8B030D-6E8A-4147-A177-3AD203B41FA5}">
                      <a16:colId xmlns:a16="http://schemas.microsoft.com/office/drawing/2014/main" val="1541557136"/>
                    </a:ext>
                  </a:extLst>
                </a:gridCol>
                <a:gridCol w="1602197">
                  <a:extLst>
                    <a:ext uri="{9D8B030D-6E8A-4147-A177-3AD203B41FA5}">
                      <a16:colId xmlns:a16="http://schemas.microsoft.com/office/drawing/2014/main" val="489253021"/>
                    </a:ext>
                  </a:extLst>
                </a:gridCol>
                <a:gridCol w="2082265">
                  <a:extLst>
                    <a:ext uri="{9D8B030D-6E8A-4147-A177-3AD203B41FA5}">
                      <a16:colId xmlns:a16="http://schemas.microsoft.com/office/drawing/2014/main" val="3886267421"/>
                    </a:ext>
                  </a:extLst>
                </a:gridCol>
                <a:gridCol w="2082265">
                  <a:extLst>
                    <a:ext uri="{9D8B030D-6E8A-4147-A177-3AD203B41FA5}">
                      <a16:colId xmlns:a16="http://schemas.microsoft.com/office/drawing/2014/main" val="2875426806"/>
                    </a:ext>
                  </a:extLst>
                </a:gridCol>
              </a:tblGrid>
              <a:tr h="1631169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Проект</a:t>
                      </a:r>
                      <a:endParaRPr lang="ru-RU" dirty="0"/>
                    </a:p>
                  </a:txBody>
                  <a:tcPr vert="vert270" anchor="ctr">
                    <a:solidFill>
                      <a:srgbClr val="91082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Использует компьютерное зрение</a:t>
                      </a:r>
                    </a:p>
                    <a:p>
                      <a:pPr algn="ctr"/>
                      <a:endParaRPr lang="ru-RU" dirty="0"/>
                    </a:p>
                  </a:txBody>
                  <a:tcPr vert="vert270" anchor="ctr">
                    <a:solidFill>
                      <a:srgbClr val="91082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Умеет собирать данные с видеокамер</a:t>
                      </a:r>
                      <a:endParaRPr lang="ru-RU" dirty="0"/>
                    </a:p>
                  </a:txBody>
                  <a:tcPr vert="vert270" anchor="ctr">
                    <a:solidFill>
                      <a:srgbClr val="91082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Умеет регулировать</a:t>
                      </a:r>
                      <a:r>
                        <a:rPr lang="ru-RU" baseline="0" dirty="0" smtClean="0"/>
                        <a:t> сигналами светофора</a:t>
                      </a:r>
                      <a:endParaRPr lang="ru-RU" dirty="0"/>
                    </a:p>
                  </a:txBody>
                  <a:tcPr vert="vert270" anchor="ctr">
                    <a:solidFill>
                      <a:srgbClr val="91082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6619863"/>
                  </a:ext>
                </a:extLst>
              </a:tr>
              <a:tr h="359224">
                <a:tc>
                  <a:txBody>
                    <a:bodyPr/>
                    <a:lstStyle/>
                    <a:p>
                      <a:pPr algn="ctr"/>
                      <a:r>
                        <a:rPr lang="ru-RU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Адаптивный светофор</a:t>
                      </a:r>
                      <a:endParaRPr lang="ru-RU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91082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-</a:t>
                      </a:r>
                      <a:endParaRPr lang="ru-RU" dirty="0"/>
                    </a:p>
                  </a:txBody>
                  <a:tcPr>
                    <a:solidFill>
                      <a:srgbClr val="FCC4D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+</a:t>
                      </a:r>
                      <a:endParaRPr lang="ru-RU" dirty="0"/>
                    </a:p>
                  </a:txBody>
                  <a:tcPr>
                    <a:solidFill>
                      <a:srgbClr val="FCC4D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+</a:t>
                      </a:r>
                      <a:endParaRPr lang="ru-RU" dirty="0"/>
                    </a:p>
                  </a:txBody>
                  <a:tcPr>
                    <a:solidFill>
                      <a:srgbClr val="FCC4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2190426"/>
                  </a:ext>
                </a:extLst>
              </a:tr>
              <a:tr h="868631">
                <a:tc>
                  <a:txBody>
                    <a:bodyPr/>
                    <a:lstStyle/>
                    <a:p>
                      <a:pPr algn="ctr"/>
                      <a:r>
                        <a:rPr lang="ru-RU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Видеодетектор автотранспортных средств ИНФОПРО </a:t>
                      </a:r>
                      <a:endParaRPr lang="ru-RU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91082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-/+</a:t>
                      </a:r>
                      <a:endParaRPr lang="ru-RU" dirty="0"/>
                    </a:p>
                  </a:txBody>
                  <a:tcPr>
                    <a:solidFill>
                      <a:srgbClr val="FCC4D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+</a:t>
                      </a:r>
                      <a:endParaRPr lang="ru-RU" dirty="0"/>
                    </a:p>
                  </a:txBody>
                  <a:tcPr>
                    <a:solidFill>
                      <a:srgbClr val="FCC4D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-/+</a:t>
                      </a:r>
                      <a:endParaRPr lang="ru-RU" dirty="0"/>
                    </a:p>
                  </a:txBody>
                  <a:tcPr>
                    <a:solidFill>
                      <a:srgbClr val="FCC4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0074177"/>
                  </a:ext>
                </a:extLst>
              </a:tr>
              <a:tr h="608042">
                <a:tc>
                  <a:txBody>
                    <a:bodyPr/>
                    <a:lstStyle/>
                    <a:p>
                      <a:pPr algn="ctr"/>
                      <a:r>
                        <a:rPr lang="ru-RU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Видеодетектор транспорта РТК</a:t>
                      </a:r>
                      <a:endParaRPr lang="ru-RU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91082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-/+</a:t>
                      </a:r>
                      <a:endParaRPr lang="ru-RU" dirty="0"/>
                    </a:p>
                  </a:txBody>
                  <a:tcPr>
                    <a:solidFill>
                      <a:srgbClr val="FDDBE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+</a:t>
                      </a:r>
                      <a:endParaRPr lang="ru-RU" dirty="0"/>
                    </a:p>
                  </a:txBody>
                  <a:tcPr>
                    <a:solidFill>
                      <a:srgbClr val="FDDBE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-</a:t>
                      </a:r>
                      <a:endParaRPr lang="ru-RU" dirty="0"/>
                    </a:p>
                  </a:txBody>
                  <a:tcPr>
                    <a:solidFill>
                      <a:srgbClr val="FDDB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7755955"/>
                  </a:ext>
                </a:extLst>
              </a:tr>
              <a:tr h="555055">
                <a:tc>
                  <a:txBody>
                    <a:bodyPr/>
                    <a:lstStyle/>
                    <a:p>
                      <a:pPr algn="ctr"/>
                      <a:r>
                        <a:rPr lang="ru-RU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НПО ИТС: Паук Трафик</a:t>
                      </a:r>
                      <a:endParaRPr lang="ru-RU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91082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+</a:t>
                      </a:r>
                      <a:endParaRPr lang="ru-RU" dirty="0"/>
                    </a:p>
                  </a:txBody>
                  <a:tcPr>
                    <a:solidFill>
                      <a:srgbClr val="FCC4D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+</a:t>
                      </a:r>
                      <a:endParaRPr lang="ru-RU" dirty="0"/>
                    </a:p>
                  </a:txBody>
                  <a:tcPr>
                    <a:solidFill>
                      <a:srgbClr val="FCC4D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-</a:t>
                      </a:r>
                      <a:endParaRPr lang="ru-RU" dirty="0"/>
                    </a:p>
                  </a:txBody>
                  <a:tcPr>
                    <a:solidFill>
                      <a:srgbClr val="FCC4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6748544"/>
                  </a:ext>
                </a:extLst>
              </a:tr>
              <a:tr h="700127"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KI4LSA </a:t>
                      </a:r>
                      <a:endParaRPr lang="ru-RU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91082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+</a:t>
                      </a:r>
                      <a:endParaRPr lang="ru-RU" dirty="0"/>
                    </a:p>
                  </a:txBody>
                  <a:tcPr>
                    <a:solidFill>
                      <a:srgbClr val="FCC4D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+</a:t>
                      </a:r>
                      <a:endParaRPr lang="ru-RU" dirty="0"/>
                    </a:p>
                  </a:txBody>
                  <a:tcPr>
                    <a:solidFill>
                      <a:srgbClr val="FCC4D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+</a:t>
                      </a:r>
                      <a:endParaRPr lang="ru-RU" dirty="0"/>
                    </a:p>
                  </a:txBody>
                  <a:tcPr>
                    <a:solidFill>
                      <a:srgbClr val="FCC4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83235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27471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66750" y="384178"/>
            <a:ext cx="14401800" cy="933450"/>
          </a:xfrm>
          <a:prstGeom prst="rect">
            <a:avLst/>
          </a:prstGeom>
        </p:spPr>
      </p:pic>
      <p:sp>
        <p:nvSpPr>
          <p:cNvPr id="5" name="Google Shape;108;p4"/>
          <p:cNvSpPr txBox="1">
            <a:spLocks noGrp="1"/>
          </p:cNvSpPr>
          <p:nvPr>
            <p:ph type="title"/>
          </p:nvPr>
        </p:nvSpPr>
        <p:spPr>
          <a:xfrm>
            <a:off x="787401" y="16192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buSzPts val="4000"/>
            </a:pPr>
            <a:r>
              <a:rPr lang="ru-RU" sz="4000" b="1" dirty="0" smtClean="0">
                <a:solidFill>
                  <a:schemeClr val="bg1"/>
                </a:solidFill>
              </a:rPr>
              <a:t>Проект </a:t>
            </a:r>
            <a:r>
              <a:rPr lang="en-US" sz="4000" b="1" dirty="0">
                <a:solidFill>
                  <a:schemeClr val="lt1"/>
                </a:solidFill>
              </a:rPr>
              <a:t>KI4LSA</a:t>
            </a:r>
            <a:r>
              <a:rPr lang="ru-RU" sz="4000" b="1" dirty="0" smtClean="0">
                <a:solidFill>
                  <a:schemeClr val="bg1"/>
                </a:solidFill>
              </a:rPr>
              <a:t> </a:t>
            </a:r>
            <a:endParaRPr lang="ru-RU" sz="4000" b="1" dirty="0">
              <a:solidFill>
                <a:schemeClr val="bg1"/>
              </a:solidFill>
            </a:endParaRPr>
          </a:p>
        </p:txBody>
      </p:sp>
      <p:sp>
        <p:nvSpPr>
          <p:cNvPr id="7" name="Google Shape;240;p17"/>
          <p:cNvSpPr txBox="1"/>
          <p:nvPr/>
        </p:nvSpPr>
        <p:spPr>
          <a:xfrm>
            <a:off x="474655" y="6268720"/>
            <a:ext cx="118040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r>
            <a:r>
              <a:rPr lang="ru-RU" sz="18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/20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Рисунок 5"/>
          <p:cNvPicPr/>
          <p:nvPr/>
        </p:nvPicPr>
        <p:blipFill>
          <a:blip r:embed="rId3"/>
          <a:stretch>
            <a:fillRect/>
          </a:stretch>
        </p:blipFill>
        <p:spPr>
          <a:xfrm>
            <a:off x="474655" y="1539877"/>
            <a:ext cx="6378678" cy="3678460"/>
          </a:xfrm>
          <a:prstGeom prst="rect">
            <a:avLst/>
          </a:prstGeom>
        </p:spPr>
      </p:pic>
      <p:sp>
        <p:nvSpPr>
          <p:cNvPr id="8" name="Прямоугольник 7"/>
          <p:cNvSpPr/>
          <p:nvPr/>
        </p:nvSpPr>
        <p:spPr>
          <a:xfrm>
            <a:off x="1892449" y="5270722"/>
            <a:ext cx="26969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i="1" dirty="0" err="1"/>
              <a:t>Видеотдетектор</a:t>
            </a:r>
            <a:r>
              <a:rPr lang="ru-RU" dirty="0"/>
              <a:t> </a:t>
            </a:r>
            <a:r>
              <a:rPr lang="en-US" i="1" dirty="0"/>
              <a:t>KI4LSA</a:t>
            </a:r>
            <a:endParaRPr lang="ru-RU" dirty="0"/>
          </a:p>
        </p:txBody>
      </p:sp>
      <p:sp>
        <p:nvSpPr>
          <p:cNvPr id="9" name="Google Shape;119;p5"/>
          <p:cNvSpPr txBox="1">
            <a:spLocks/>
          </p:cNvSpPr>
          <p:nvPr/>
        </p:nvSpPr>
        <p:spPr>
          <a:xfrm>
            <a:off x="6853333" y="1539877"/>
            <a:ext cx="5081993" cy="509817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7800" indent="0">
              <a:spcBef>
                <a:spcPts val="0"/>
              </a:spcBef>
              <a:buSzPts val="2800"/>
              <a:buNone/>
            </a:pPr>
            <a:r>
              <a:rPr lang="ru-RU" dirty="0" smtClean="0"/>
              <a:t>Проект </a:t>
            </a:r>
            <a:r>
              <a:rPr lang="ru-RU" dirty="0"/>
              <a:t>KI4LSA </a:t>
            </a:r>
            <a:r>
              <a:rPr lang="ru-RU" dirty="0" smtClean="0"/>
              <a:t>использовал </a:t>
            </a:r>
            <a:r>
              <a:rPr lang="ru-RU" dirty="0"/>
              <a:t>светофоры с камерами высокого разрешения и радарными датчиками, для фиксирования реальной дорожной ситуации, включая среднюю скорость автомобилей и время ожидания, для интеллектуального прогнозирующего переключения светофоров</a:t>
            </a:r>
          </a:p>
        </p:txBody>
      </p:sp>
    </p:spTree>
    <p:extLst>
      <p:ext uri="{BB962C8B-B14F-4D97-AF65-F5344CB8AC3E}">
        <p14:creationId xmlns:p14="http://schemas.microsoft.com/office/powerpoint/2010/main" val="2846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66750" y="384178"/>
            <a:ext cx="14401800" cy="933450"/>
          </a:xfrm>
          <a:prstGeom prst="rect">
            <a:avLst/>
          </a:prstGeom>
        </p:spPr>
      </p:pic>
      <p:sp>
        <p:nvSpPr>
          <p:cNvPr id="5" name="Google Shape;118;p5"/>
          <p:cNvSpPr txBox="1">
            <a:spLocks noGrp="1"/>
          </p:cNvSpPr>
          <p:nvPr>
            <p:ph type="title"/>
          </p:nvPr>
        </p:nvSpPr>
        <p:spPr>
          <a:xfrm>
            <a:off x="787400" y="161929"/>
            <a:ext cx="11051673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buSzPts val="4000"/>
            </a:pPr>
            <a:r>
              <a:rPr lang="ru-RU" sz="3600" b="1" dirty="0" smtClean="0">
                <a:solidFill>
                  <a:schemeClr val="bg1"/>
                </a:solidFill>
              </a:rPr>
              <a:t>Ограничения</a:t>
            </a:r>
            <a:endParaRPr sz="3600" b="1" dirty="0">
              <a:solidFill>
                <a:schemeClr val="bg1"/>
              </a:solidFill>
              <a:sym typeface="Calibri"/>
            </a:endParaRPr>
          </a:p>
        </p:txBody>
      </p:sp>
      <p:sp>
        <p:nvSpPr>
          <p:cNvPr id="6" name="Google Shape;119;p5"/>
          <p:cNvSpPr txBox="1">
            <a:spLocks/>
          </p:cNvSpPr>
          <p:nvPr/>
        </p:nvSpPr>
        <p:spPr>
          <a:xfrm>
            <a:off x="838200" y="1590342"/>
            <a:ext cx="10515600" cy="477227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35000" indent="-457200" algn="just">
              <a:spcBef>
                <a:spcPts val="0"/>
              </a:spcBef>
              <a:buSzPts val="2800"/>
            </a:pPr>
            <a:r>
              <a:rPr lang="ru-RU" dirty="0" smtClean="0"/>
              <a:t>На популярных сайтах с </a:t>
            </a:r>
            <a:r>
              <a:rPr lang="ru-RU" dirty="0" err="1" smtClean="0"/>
              <a:t>датасетами</a:t>
            </a:r>
            <a:r>
              <a:rPr lang="ru-RU" dirty="0" smtClean="0"/>
              <a:t>, не получилось найти подходящих размеченных данных</a:t>
            </a:r>
            <a:r>
              <a:rPr lang="en-US" dirty="0" smtClean="0"/>
              <a:t>;</a:t>
            </a:r>
            <a:endParaRPr lang="ru-RU" dirty="0"/>
          </a:p>
          <a:p>
            <a:pPr marL="635000" indent="-457200" algn="just">
              <a:spcBef>
                <a:spcPts val="0"/>
              </a:spcBef>
              <a:buSzPts val="2800"/>
            </a:pPr>
            <a:r>
              <a:rPr lang="ru-RU" dirty="0" smtClean="0"/>
              <a:t>Чтобы получить записи с муниципальных камер наблюдения необходимо обращаться в правоохранительные органы;</a:t>
            </a:r>
          </a:p>
        </p:txBody>
      </p:sp>
      <p:sp>
        <p:nvSpPr>
          <p:cNvPr id="10" name="Google Shape;240;p17"/>
          <p:cNvSpPr txBox="1"/>
          <p:nvPr/>
        </p:nvSpPr>
        <p:spPr>
          <a:xfrm>
            <a:off x="474655" y="6268720"/>
            <a:ext cx="106153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r>
            <a:r>
              <a:rPr lang="ru-RU" sz="18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/20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32689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66750" y="384178"/>
            <a:ext cx="14401800" cy="933450"/>
          </a:xfrm>
          <a:prstGeom prst="rect">
            <a:avLst/>
          </a:prstGeom>
        </p:spPr>
      </p:pic>
      <p:sp>
        <p:nvSpPr>
          <p:cNvPr id="5" name="Google Shape;118;p5"/>
          <p:cNvSpPr txBox="1">
            <a:spLocks noGrp="1"/>
          </p:cNvSpPr>
          <p:nvPr>
            <p:ph type="title"/>
          </p:nvPr>
        </p:nvSpPr>
        <p:spPr>
          <a:xfrm>
            <a:off x="787400" y="161929"/>
            <a:ext cx="11051673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buSzPts val="4000"/>
            </a:pPr>
            <a:r>
              <a:rPr lang="ru-RU" sz="3600" b="1" dirty="0" smtClean="0">
                <a:solidFill>
                  <a:schemeClr val="bg1"/>
                </a:solidFill>
              </a:rPr>
              <a:t>Сервисы для аннотации </a:t>
            </a:r>
            <a:r>
              <a:rPr lang="ru-RU" sz="3600" b="1" dirty="0" err="1" smtClean="0">
                <a:solidFill>
                  <a:schemeClr val="bg1"/>
                </a:solidFill>
              </a:rPr>
              <a:t>датасета</a:t>
            </a:r>
            <a:endParaRPr sz="3600" b="1" dirty="0">
              <a:solidFill>
                <a:schemeClr val="bg1"/>
              </a:solidFill>
              <a:sym typeface="Calibri"/>
            </a:endParaRPr>
          </a:p>
        </p:txBody>
      </p:sp>
      <p:sp>
        <p:nvSpPr>
          <p:cNvPr id="6" name="Google Shape;119;p5"/>
          <p:cNvSpPr txBox="1">
            <a:spLocks/>
          </p:cNvSpPr>
          <p:nvPr/>
        </p:nvSpPr>
        <p:spPr>
          <a:xfrm>
            <a:off x="838200" y="1590342"/>
            <a:ext cx="10515600" cy="477227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35000" indent="-457200" algn="just">
              <a:spcBef>
                <a:spcPts val="0"/>
              </a:spcBef>
              <a:buSzPts val="2800"/>
            </a:pPr>
            <a:r>
              <a:rPr lang="en-US" dirty="0" err="1" smtClean="0"/>
              <a:t>LabelMe</a:t>
            </a:r>
            <a:endParaRPr lang="en-US" dirty="0" smtClean="0"/>
          </a:p>
          <a:p>
            <a:pPr marL="635000" lvl="0" indent="-457200" algn="just">
              <a:spcBef>
                <a:spcPts val="0"/>
              </a:spcBef>
              <a:buSzPts val="2800"/>
            </a:pPr>
            <a:r>
              <a:rPr lang="en-US" dirty="0"/>
              <a:t>VGG Image Annotator</a:t>
            </a:r>
            <a:r>
              <a:rPr lang="ru-RU" dirty="0"/>
              <a:t> (</a:t>
            </a:r>
            <a:r>
              <a:rPr lang="en-US" dirty="0" smtClean="0"/>
              <a:t>VIA)</a:t>
            </a:r>
          </a:p>
          <a:p>
            <a:pPr marL="635000" lvl="0" indent="-457200" algn="just">
              <a:spcBef>
                <a:spcPts val="0"/>
              </a:spcBef>
              <a:buSzPts val="2800"/>
            </a:pPr>
            <a:r>
              <a:rPr lang="en-US" dirty="0" err="1" smtClean="0"/>
              <a:t>SuperAnnotate</a:t>
            </a:r>
            <a:endParaRPr lang="ru-RU" dirty="0"/>
          </a:p>
          <a:p>
            <a:pPr marL="635000" lvl="0" indent="-457200" algn="just">
              <a:spcBef>
                <a:spcPts val="0"/>
              </a:spcBef>
              <a:buSzPts val="2800"/>
            </a:pPr>
            <a:r>
              <a:rPr lang="en-US" dirty="0" smtClean="0"/>
              <a:t>CVAT</a:t>
            </a:r>
            <a:endParaRPr lang="ru-RU" dirty="0"/>
          </a:p>
          <a:p>
            <a:pPr marL="635000" indent="-457200" algn="just">
              <a:spcBef>
                <a:spcPts val="0"/>
              </a:spcBef>
              <a:buSzPts val="2800"/>
            </a:pPr>
            <a:endParaRPr lang="ru-RU" dirty="0" smtClean="0"/>
          </a:p>
        </p:txBody>
      </p:sp>
      <p:sp>
        <p:nvSpPr>
          <p:cNvPr id="10" name="Google Shape;240;p17"/>
          <p:cNvSpPr txBox="1"/>
          <p:nvPr/>
        </p:nvSpPr>
        <p:spPr>
          <a:xfrm>
            <a:off x="474655" y="6268720"/>
            <a:ext cx="106153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r>
            <a:r>
              <a:rPr lang="ru-RU" sz="18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/20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25907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5542</TotalTime>
  <Words>645</Words>
  <Application>Microsoft Office PowerPoint</Application>
  <PresentationFormat>Широкоэкранный</PresentationFormat>
  <Paragraphs>111</Paragraphs>
  <Slides>20</Slides>
  <Notes>6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20</vt:i4>
      </vt:variant>
    </vt:vector>
  </HeadingPairs>
  <TitlesOfParts>
    <vt:vector size="26" baseType="lpstr">
      <vt:lpstr>Arial</vt:lpstr>
      <vt:lpstr>Calibri</vt:lpstr>
      <vt:lpstr>Calibri Light</vt:lpstr>
      <vt:lpstr>Courier New</vt:lpstr>
      <vt:lpstr>Times New Roman</vt:lpstr>
      <vt:lpstr>Тема Office</vt:lpstr>
      <vt:lpstr>Научно исследовательская работа: </vt:lpstr>
      <vt:lpstr>Цель</vt:lpstr>
      <vt:lpstr>Задачи</vt:lpstr>
      <vt:lpstr>Актуальность</vt:lpstr>
      <vt:lpstr>Проблема</vt:lpstr>
      <vt:lpstr>Сравнение существующих решений</vt:lpstr>
      <vt:lpstr>Проект KI4LSA </vt:lpstr>
      <vt:lpstr>Ограничения</vt:lpstr>
      <vt:lpstr>Сервисы для аннотации датасета</vt:lpstr>
      <vt:lpstr>Выбор среды разработки</vt:lpstr>
      <vt:lpstr>Архитектура Yolo v11</vt:lpstr>
      <vt:lpstr>Проектирование класса</vt:lpstr>
      <vt:lpstr>Метод для сегментации изображения</vt:lpstr>
      <vt:lpstr>Результаты точности во время обучения модели</vt:lpstr>
      <vt:lpstr>Результаты сегментации</vt:lpstr>
      <vt:lpstr>Результаты сегментации</vt:lpstr>
      <vt:lpstr>Результаты сегментации</vt:lpstr>
      <vt:lpstr>Результат сегментации видео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Yura Sannikov</dc:creator>
  <cp:lastModifiedBy>Yura Sannikov</cp:lastModifiedBy>
  <cp:revision>156</cp:revision>
  <dcterms:created xsi:type="dcterms:W3CDTF">2024-05-26T17:30:36Z</dcterms:created>
  <dcterms:modified xsi:type="dcterms:W3CDTF">2025-12-23T09:56:02Z</dcterms:modified>
</cp:coreProperties>
</file>